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88" r:id="rId1"/>
  </p:sldMasterIdLst>
  <p:notesMasterIdLst>
    <p:notesMasterId r:id="rId17"/>
  </p:notesMasterIdLst>
  <p:sldIdLst>
    <p:sldId id="328" r:id="rId2"/>
    <p:sldId id="341" r:id="rId3"/>
    <p:sldId id="331" r:id="rId4"/>
    <p:sldId id="344" r:id="rId5"/>
    <p:sldId id="342" r:id="rId6"/>
    <p:sldId id="352" r:id="rId7"/>
    <p:sldId id="347" r:id="rId8"/>
    <p:sldId id="349" r:id="rId9"/>
    <p:sldId id="345" r:id="rId10"/>
    <p:sldId id="338" r:id="rId11"/>
    <p:sldId id="340" r:id="rId12"/>
    <p:sldId id="351" r:id="rId13"/>
    <p:sldId id="348" r:id="rId14"/>
    <p:sldId id="350" r:id="rId15"/>
    <p:sldId id="346" r:id="rId16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53CE"/>
    <a:srgbClr val="261CEC"/>
    <a:srgbClr val="207AB2"/>
    <a:srgbClr val="76B531"/>
    <a:srgbClr val="FF2900"/>
    <a:srgbClr val="DB251D"/>
    <a:srgbClr val="4FB5E3"/>
    <a:srgbClr val="3BA40E"/>
    <a:srgbClr val="FFF803"/>
    <a:srgbClr val="7C3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016" autoAdjust="0"/>
    <p:restoredTop sz="94737" autoAdjust="0"/>
  </p:normalViewPr>
  <p:slideViewPr>
    <p:cSldViewPr snapToGrid="0" snapToObjects="1">
      <p:cViewPr varScale="1">
        <p:scale>
          <a:sx n="74" d="100"/>
          <a:sy n="74" d="100"/>
        </p:scale>
        <p:origin x="72" y="23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237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AFB71F-E8F7-4F0D-9582-26C21525F7C3}" type="doc">
      <dgm:prSet loTypeId="urn:microsoft.com/office/officeart/2005/8/layout/process4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A3B25CE-36C6-416B-9988-0567F2B6A7FE}">
      <dgm:prSet custT="1"/>
      <dgm:spPr>
        <a:noFill/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300" b="0" dirty="0">
              <a:latin typeface="+mn-lt"/>
              <a:cs typeface="Calibri" panose="020F0502020204030204" pitchFamily="34" charset="0"/>
            </a:rPr>
            <a:t>	</a:t>
          </a:r>
          <a:r>
            <a:rPr lang="ru-RU" sz="3200" b="0" dirty="0">
              <a:latin typeface="Calibri" panose="020F0502020204030204" pitchFamily="34" charset="0"/>
              <a:cs typeface="Calibri" panose="020F0502020204030204" pitchFamily="34" charset="0"/>
            </a:rPr>
            <a:t>В связи с принятием закона Пермского края от 29 апреля 2022 г. № 75-ПК «Об образовании нового муниципального образования Пермский муниципальный округ Пермского края» подготовлены проекты решений Думы Пермского муниципального округа «Об установлении земельного налога на территории муниципального образования Пермский муниципальный округ Пермского края» и «Об установлении налога на имущество физических лиц на территории муниципального образования Пермский муниципальный округ Пермского края»</a:t>
          </a:r>
          <a:endParaRPr lang="ru-RU" sz="3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F82EC7F-B262-49CD-8B7A-693CB125BB1F}" type="parTrans" cxnId="{58C9666E-522B-42B6-B715-2355929DE273}">
      <dgm:prSet/>
      <dgm:spPr/>
      <dgm:t>
        <a:bodyPr/>
        <a:lstStyle/>
        <a:p>
          <a:endParaRPr lang="ru-RU"/>
        </a:p>
      </dgm:t>
    </dgm:pt>
    <dgm:pt modelId="{E59D844A-3CF2-4759-92BC-FA6BE8415BBD}" type="sibTrans" cxnId="{58C9666E-522B-42B6-B715-2355929DE273}">
      <dgm:prSet/>
      <dgm:spPr/>
      <dgm:t>
        <a:bodyPr/>
        <a:lstStyle/>
        <a:p>
          <a:endParaRPr lang="ru-RU"/>
        </a:p>
      </dgm:t>
    </dgm:pt>
    <dgm:pt modelId="{CAB099CF-5759-4A8C-9A15-D08148576925}" type="pres">
      <dgm:prSet presAssocID="{11AFB71F-E8F7-4F0D-9582-26C21525F7C3}" presName="Name0" presStyleCnt="0">
        <dgm:presLayoutVars>
          <dgm:dir/>
          <dgm:animLvl val="lvl"/>
          <dgm:resizeHandles val="exact"/>
        </dgm:presLayoutVars>
      </dgm:prSet>
      <dgm:spPr/>
    </dgm:pt>
    <dgm:pt modelId="{FEEF1549-555C-465C-9F1B-77867F4476BA}" type="pres">
      <dgm:prSet presAssocID="{5A3B25CE-36C6-416B-9988-0567F2B6A7FE}" presName="boxAndChildren" presStyleCnt="0"/>
      <dgm:spPr/>
    </dgm:pt>
    <dgm:pt modelId="{366EFAE6-4511-48ED-88FB-1E957E6E2250}" type="pres">
      <dgm:prSet presAssocID="{5A3B25CE-36C6-416B-9988-0567F2B6A7FE}" presName="parentTextBox" presStyleLbl="node1" presStyleIdx="0" presStyleCnt="1" custLinFactNeighborY="-4130"/>
      <dgm:spPr/>
    </dgm:pt>
  </dgm:ptLst>
  <dgm:cxnLst>
    <dgm:cxn modelId="{58C9666E-522B-42B6-B715-2355929DE273}" srcId="{11AFB71F-E8F7-4F0D-9582-26C21525F7C3}" destId="{5A3B25CE-36C6-416B-9988-0567F2B6A7FE}" srcOrd="0" destOrd="0" parTransId="{1F82EC7F-B262-49CD-8B7A-693CB125BB1F}" sibTransId="{E59D844A-3CF2-4759-92BC-FA6BE8415BBD}"/>
    <dgm:cxn modelId="{A49A5A77-2540-48F7-8E2E-76E48D2BF4E6}" type="presOf" srcId="{5A3B25CE-36C6-416B-9988-0567F2B6A7FE}" destId="{366EFAE6-4511-48ED-88FB-1E957E6E2250}" srcOrd="0" destOrd="0" presId="urn:microsoft.com/office/officeart/2005/8/layout/process4"/>
    <dgm:cxn modelId="{F04609D1-47DA-464C-B528-D67481954510}" type="presOf" srcId="{11AFB71F-E8F7-4F0D-9582-26C21525F7C3}" destId="{CAB099CF-5759-4A8C-9A15-D08148576925}" srcOrd="0" destOrd="0" presId="urn:microsoft.com/office/officeart/2005/8/layout/process4"/>
    <dgm:cxn modelId="{27580D5C-8037-4CA3-A302-6B774CAF7F2C}" type="presParOf" srcId="{CAB099CF-5759-4A8C-9A15-D08148576925}" destId="{FEEF1549-555C-465C-9F1B-77867F4476BA}" srcOrd="0" destOrd="0" presId="urn:microsoft.com/office/officeart/2005/8/layout/process4"/>
    <dgm:cxn modelId="{5A63DCD3-BF5D-4E4A-B259-A4F8E0413608}" type="presParOf" srcId="{FEEF1549-555C-465C-9F1B-77867F4476BA}" destId="{366EFAE6-4511-48ED-88FB-1E957E6E225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AFB71F-E8F7-4F0D-9582-26C21525F7C3}" type="doc">
      <dgm:prSet loTypeId="urn:microsoft.com/office/officeart/2005/8/layout/hierarchy4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A3B25CE-36C6-416B-9988-0567F2B6A7FE}">
      <dgm:prSet/>
      <dgm:spPr>
        <a:solidFill>
          <a:schemeClr val="bg1"/>
        </a:solidFill>
      </dgm:spPr>
      <dgm:t>
        <a:bodyPr/>
        <a:lstStyle/>
        <a:p>
          <a:pPr algn="just"/>
          <a:r>
            <a:rPr lang="ru-RU" dirty="0"/>
            <a:t>	</a:t>
          </a:r>
          <a:r>
            <a:rPr lang="ru-RU" dirty="0">
              <a:latin typeface="Calibri" panose="020F0502020204030204" pitchFamily="34" charset="0"/>
              <a:cs typeface="Calibri" panose="020F0502020204030204" pitchFamily="34" charset="0"/>
            </a:rPr>
            <a:t>В соответствии с пунктом 4 статьи 12 Налогового кодекса Российской Федерации местные налоги устанавливаются Налоговым кодексом Российской Федерации и нормативными правовыми актами представительных органов муниципальных образований о налогах и сборах и обязательны к уплате на территориях соответствующих муниципальных образований.</a:t>
          </a:r>
        </a:p>
      </dgm:t>
    </dgm:pt>
    <dgm:pt modelId="{1F82EC7F-B262-49CD-8B7A-693CB125BB1F}" type="parTrans" cxnId="{58C9666E-522B-42B6-B715-2355929DE273}">
      <dgm:prSet/>
      <dgm:spPr/>
      <dgm:t>
        <a:bodyPr/>
        <a:lstStyle/>
        <a:p>
          <a:endParaRPr lang="ru-RU"/>
        </a:p>
      </dgm:t>
    </dgm:pt>
    <dgm:pt modelId="{E59D844A-3CF2-4759-92BC-FA6BE8415BBD}" type="sibTrans" cxnId="{58C9666E-522B-42B6-B715-2355929DE273}">
      <dgm:prSet/>
      <dgm:spPr/>
      <dgm:t>
        <a:bodyPr/>
        <a:lstStyle/>
        <a:p>
          <a:endParaRPr lang="ru-RU"/>
        </a:p>
      </dgm:t>
    </dgm:pt>
    <dgm:pt modelId="{EDF00EC1-0017-42EA-A17F-C9577186EEAB}">
      <dgm:prSet/>
      <dgm:spPr>
        <a:solidFill>
          <a:schemeClr val="bg1"/>
        </a:solidFill>
      </dgm:spPr>
      <dgm:t>
        <a:bodyPr/>
        <a:lstStyle/>
        <a:p>
          <a:pPr algn="just"/>
          <a:r>
            <a:rPr lang="ru-RU" dirty="0"/>
            <a:t>	</a:t>
          </a:r>
          <a:r>
            <a:rPr lang="ru-RU" dirty="0">
              <a:latin typeface="Calibri" panose="020F0502020204030204" pitchFamily="34" charset="0"/>
              <a:cs typeface="Calibri" panose="020F0502020204030204" pitchFamily="34" charset="0"/>
            </a:rPr>
            <a:t>В соответствии с главами 31, 32 Налогового кодекса Российской Федерации устанавливая налог, представительные органы муниципальных образований определяют налоговые ставки в пределах, установленных Налоговым кодексом Российской Федерации, в отношении налогоплательщиков-организаций определяют порядок и сроки уплаты налога. Также могут устанавливать дополнительные льготы, основания и порядок их применения.</a:t>
          </a:r>
        </a:p>
      </dgm:t>
    </dgm:pt>
    <dgm:pt modelId="{FFDAD8BD-E6A5-49A2-8ED2-AF119FF7CBDE}" type="parTrans" cxnId="{B8D91A7A-54C6-419E-AC72-9C64A2BC628C}">
      <dgm:prSet/>
      <dgm:spPr/>
      <dgm:t>
        <a:bodyPr/>
        <a:lstStyle/>
        <a:p>
          <a:endParaRPr lang="ru-RU"/>
        </a:p>
      </dgm:t>
    </dgm:pt>
    <dgm:pt modelId="{DA2DE520-D11F-4DAB-8D5D-531BABE676B1}" type="sibTrans" cxnId="{B8D91A7A-54C6-419E-AC72-9C64A2BC628C}">
      <dgm:prSet/>
      <dgm:spPr/>
      <dgm:t>
        <a:bodyPr/>
        <a:lstStyle/>
        <a:p>
          <a:endParaRPr lang="ru-RU"/>
        </a:p>
      </dgm:t>
    </dgm:pt>
    <dgm:pt modelId="{AC08FF9F-2CCD-487E-AF9B-F74B0379B034}" type="pres">
      <dgm:prSet presAssocID="{11AFB71F-E8F7-4F0D-9582-26C21525F7C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2A6484C-E594-4017-9305-B588622B3D0A}" type="pres">
      <dgm:prSet presAssocID="{EDF00EC1-0017-42EA-A17F-C9577186EEAB}" presName="vertOne" presStyleCnt="0"/>
      <dgm:spPr/>
    </dgm:pt>
    <dgm:pt modelId="{BB3A59F5-7A87-4DFE-842B-FA68F761FEEF}" type="pres">
      <dgm:prSet presAssocID="{EDF00EC1-0017-42EA-A17F-C9577186EEAB}" presName="txOne" presStyleLbl="node0" presStyleIdx="0" presStyleCnt="2" custScaleX="108158">
        <dgm:presLayoutVars>
          <dgm:chPref val="3"/>
        </dgm:presLayoutVars>
      </dgm:prSet>
      <dgm:spPr/>
    </dgm:pt>
    <dgm:pt modelId="{A4B8A532-EA24-477B-A3CD-2792A8A168C6}" type="pres">
      <dgm:prSet presAssocID="{EDF00EC1-0017-42EA-A17F-C9577186EEAB}" presName="horzOne" presStyleCnt="0"/>
      <dgm:spPr/>
    </dgm:pt>
    <dgm:pt modelId="{236572C1-0925-4CC2-AE7F-5856851032BC}" type="pres">
      <dgm:prSet presAssocID="{DA2DE520-D11F-4DAB-8D5D-531BABE676B1}" presName="sibSpaceOne" presStyleCnt="0"/>
      <dgm:spPr/>
    </dgm:pt>
    <dgm:pt modelId="{C3B1EE2C-578B-4274-ACCD-7A9CF242A97E}" type="pres">
      <dgm:prSet presAssocID="{5A3B25CE-36C6-416B-9988-0567F2B6A7FE}" presName="vertOne" presStyleCnt="0"/>
      <dgm:spPr/>
    </dgm:pt>
    <dgm:pt modelId="{1663FCDC-94E6-4D46-80F9-9A767051A31A}" type="pres">
      <dgm:prSet presAssocID="{5A3B25CE-36C6-416B-9988-0567F2B6A7FE}" presName="txOne" presStyleLbl="node0" presStyleIdx="1" presStyleCnt="2" custScaleX="104198">
        <dgm:presLayoutVars>
          <dgm:chPref val="3"/>
        </dgm:presLayoutVars>
      </dgm:prSet>
      <dgm:spPr/>
    </dgm:pt>
    <dgm:pt modelId="{C46AA4FE-1860-4625-B074-A76861DCE37E}" type="pres">
      <dgm:prSet presAssocID="{5A3B25CE-36C6-416B-9988-0567F2B6A7FE}" presName="horzOne" presStyleCnt="0"/>
      <dgm:spPr/>
    </dgm:pt>
  </dgm:ptLst>
  <dgm:cxnLst>
    <dgm:cxn modelId="{58C9666E-522B-42B6-B715-2355929DE273}" srcId="{11AFB71F-E8F7-4F0D-9582-26C21525F7C3}" destId="{5A3B25CE-36C6-416B-9988-0567F2B6A7FE}" srcOrd="1" destOrd="0" parTransId="{1F82EC7F-B262-49CD-8B7A-693CB125BB1F}" sibTransId="{E59D844A-3CF2-4759-92BC-FA6BE8415BBD}"/>
    <dgm:cxn modelId="{B8D91A7A-54C6-419E-AC72-9C64A2BC628C}" srcId="{11AFB71F-E8F7-4F0D-9582-26C21525F7C3}" destId="{EDF00EC1-0017-42EA-A17F-C9577186EEAB}" srcOrd="0" destOrd="0" parTransId="{FFDAD8BD-E6A5-49A2-8ED2-AF119FF7CBDE}" sibTransId="{DA2DE520-D11F-4DAB-8D5D-531BABE676B1}"/>
    <dgm:cxn modelId="{05A609AB-DB31-416A-A8B6-E848B1BAFF2B}" type="presOf" srcId="{5A3B25CE-36C6-416B-9988-0567F2B6A7FE}" destId="{1663FCDC-94E6-4D46-80F9-9A767051A31A}" srcOrd="0" destOrd="0" presId="urn:microsoft.com/office/officeart/2005/8/layout/hierarchy4"/>
    <dgm:cxn modelId="{6611B1D5-A37A-4C8D-93B0-90759B28CB4D}" type="presOf" srcId="{EDF00EC1-0017-42EA-A17F-C9577186EEAB}" destId="{BB3A59F5-7A87-4DFE-842B-FA68F761FEEF}" srcOrd="0" destOrd="0" presId="urn:microsoft.com/office/officeart/2005/8/layout/hierarchy4"/>
    <dgm:cxn modelId="{53B864EF-1C94-4A9C-A4B8-292C0910375D}" type="presOf" srcId="{11AFB71F-E8F7-4F0D-9582-26C21525F7C3}" destId="{AC08FF9F-2CCD-487E-AF9B-F74B0379B034}" srcOrd="0" destOrd="0" presId="urn:microsoft.com/office/officeart/2005/8/layout/hierarchy4"/>
    <dgm:cxn modelId="{92BF27A2-1FD6-4912-85AD-040D86401DA4}" type="presParOf" srcId="{AC08FF9F-2CCD-487E-AF9B-F74B0379B034}" destId="{42A6484C-E594-4017-9305-B588622B3D0A}" srcOrd="0" destOrd="0" presId="urn:microsoft.com/office/officeart/2005/8/layout/hierarchy4"/>
    <dgm:cxn modelId="{B201FFC2-8DF7-4385-AB57-F239A6445848}" type="presParOf" srcId="{42A6484C-E594-4017-9305-B588622B3D0A}" destId="{BB3A59F5-7A87-4DFE-842B-FA68F761FEEF}" srcOrd="0" destOrd="0" presId="urn:microsoft.com/office/officeart/2005/8/layout/hierarchy4"/>
    <dgm:cxn modelId="{176E6CF4-B29D-4869-8653-8B62AB7E8DB6}" type="presParOf" srcId="{42A6484C-E594-4017-9305-B588622B3D0A}" destId="{A4B8A532-EA24-477B-A3CD-2792A8A168C6}" srcOrd="1" destOrd="0" presId="urn:microsoft.com/office/officeart/2005/8/layout/hierarchy4"/>
    <dgm:cxn modelId="{B86426A4-22B2-498D-A385-D3DD809C9296}" type="presParOf" srcId="{AC08FF9F-2CCD-487E-AF9B-F74B0379B034}" destId="{236572C1-0925-4CC2-AE7F-5856851032BC}" srcOrd="1" destOrd="0" presId="urn:microsoft.com/office/officeart/2005/8/layout/hierarchy4"/>
    <dgm:cxn modelId="{2B9669C9-1153-40A8-93AB-DBE903DF307D}" type="presParOf" srcId="{AC08FF9F-2CCD-487E-AF9B-F74B0379B034}" destId="{C3B1EE2C-578B-4274-ACCD-7A9CF242A97E}" srcOrd="2" destOrd="0" presId="urn:microsoft.com/office/officeart/2005/8/layout/hierarchy4"/>
    <dgm:cxn modelId="{762F9430-C228-46D2-AFC0-530A5D3F0E71}" type="presParOf" srcId="{C3B1EE2C-578B-4274-ACCD-7A9CF242A97E}" destId="{1663FCDC-94E6-4D46-80F9-9A767051A31A}" srcOrd="0" destOrd="0" presId="urn:microsoft.com/office/officeart/2005/8/layout/hierarchy4"/>
    <dgm:cxn modelId="{40666ED2-D38B-4588-A7BE-1A3A238A9F92}" type="presParOf" srcId="{C3B1EE2C-578B-4274-ACCD-7A9CF242A97E}" destId="{C46AA4FE-1860-4625-B074-A76861DCE37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AFB71F-E8F7-4F0D-9582-26C21525F7C3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3B25CE-36C6-416B-9988-0567F2B6A7FE}">
      <dgm:prSet/>
      <dgm:spPr>
        <a:noFill/>
      </dgm:spPr>
      <dgm:t>
        <a:bodyPr/>
        <a:lstStyle/>
        <a:p>
          <a:pPr algn="ctr"/>
          <a:r>
            <a:rPr lang="ru-RU" b="0" dirty="0">
              <a:latin typeface="Calibri" panose="020F0502020204030204" pitchFamily="34" charset="0"/>
              <a:cs typeface="Calibri" panose="020F0502020204030204" pitchFamily="34" charset="0"/>
            </a:rPr>
            <a:t>Об установлении земельного налога на территории муниципального образования Пермский муниципальный округ Пермского края</a:t>
          </a:r>
          <a:endParaRPr lang="ru-RU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F82EC7F-B262-49CD-8B7A-693CB125BB1F}" type="parTrans" cxnId="{58C9666E-522B-42B6-B715-2355929DE273}">
      <dgm:prSet/>
      <dgm:spPr/>
      <dgm:t>
        <a:bodyPr/>
        <a:lstStyle/>
        <a:p>
          <a:endParaRPr lang="ru-RU"/>
        </a:p>
      </dgm:t>
    </dgm:pt>
    <dgm:pt modelId="{E59D844A-3CF2-4759-92BC-FA6BE8415BBD}" type="sibTrans" cxnId="{58C9666E-522B-42B6-B715-2355929DE273}">
      <dgm:prSet/>
      <dgm:spPr/>
      <dgm:t>
        <a:bodyPr/>
        <a:lstStyle/>
        <a:p>
          <a:endParaRPr lang="ru-RU"/>
        </a:p>
      </dgm:t>
    </dgm:pt>
    <dgm:pt modelId="{CAB099CF-5759-4A8C-9A15-D08148576925}" type="pres">
      <dgm:prSet presAssocID="{11AFB71F-E8F7-4F0D-9582-26C21525F7C3}" presName="Name0" presStyleCnt="0">
        <dgm:presLayoutVars>
          <dgm:dir/>
          <dgm:animLvl val="lvl"/>
          <dgm:resizeHandles val="exact"/>
        </dgm:presLayoutVars>
      </dgm:prSet>
      <dgm:spPr/>
    </dgm:pt>
    <dgm:pt modelId="{FEEF1549-555C-465C-9F1B-77867F4476BA}" type="pres">
      <dgm:prSet presAssocID="{5A3B25CE-36C6-416B-9988-0567F2B6A7FE}" presName="boxAndChildren" presStyleCnt="0"/>
      <dgm:spPr/>
    </dgm:pt>
    <dgm:pt modelId="{366EFAE6-4511-48ED-88FB-1E957E6E2250}" type="pres">
      <dgm:prSet presAssocID="{5A3B25CE-36C6-416B-9988-0567F2B6A7FE}" presName="parentTextBox" presStyleLbl="node1" presStyleIdx="0" presStyleCnt="1" custLinFactNeighborX="1468" custLinFactNeighborY="3043"/>
      <dgm:spPr/>
    </dgm:pt>
  </dgm:ptLst>
  <dgm:cxnLst>
    <dgm:cxn modelId="{58C9666E-522B-42B6-B715-2355929DE273}" srcId="{11AFB71F-E8F7-4F0D-9582-26C21525F7C3}" destId="{5A3B25CE-36C6-416B-9988-0567F2B6A7FE}" srcOrd="0" destOrd="0" parTransId="{1F82EC7F-B262-49CD-8B7A-693CB125BB1F}" sibTransId="{E59D844A-3CF2-4759-92BC-FA6BE8415BBD}"/>
    <dgm:cxn modelId="{204E5C7E-786A-4910-986E-62D1DD1C4212}" type="presOf" srcId="{11AFB71F-E8F7-4F0D-9582-26C21525F7C3}" destId="{CAB099CF-5759-4A8C-9A15-D08148576925}" srcOrd="0" destOrd="0" presId="urn:microsoft.com/office/officeart/2005/8/layout/process4"/>
    <dgm:cxn modelId="{82C32192-3274-465B-A509-0B7832807EA2}" type="presOf" srcId="{5A3B25CE-36C6-416B-9988-0567F2B6A7FE}" destId="{366EFAE6-4511-48ED-88FB-1E957E6E2250}" srcOrd="0" destOrd="0" presId="urn:microsoft.com/office/officeart/2005/8/layout/process4"/>
    <dgm:cxn modelId="{AB38A546-F87B-4155-A54D-7439D5BDE5B5}" type="presParOf" srcId="{CAB099CF-5759-4A8C-9A15-D08148576925}" destId="{FEEF1549-555C-465C-9F1B-77867F4476BA}" srcOrd="0" destOrd="0" presId="urn:microsoft.com/office/officeart/2005/8/layout/process4"/>
    <dgm:cxn modelId="{F7AC09E1-C025-42D4-BEC0-3EA2612239B6}" type="presParOf" srcId="{FEEF1549-555C-465C-9F1B-77867F4476BA}" destId="{366EFAE6-4511-48ED-88FB-1E957E6E225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AFB71F-E8F7-4F0D-9582-26C21525F7C3}" type="doc">
      <dgm:prSet loTypeId="urn:microsoft.com/office/officeart/2005/8/layout/process4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5A3B25CE-36C6-416B-9988-0567F2B6A7FE}">
      <dgm:prSet custT="1"/>
      <dgm:spPr>
        <a:solidFill>
          <a:schemeClr val="bg1"/>
        </a:solidFill>
      </dgm:spPr>
      <dgm:t>
        <a:bodyPr/>
        <a:lstStyle/>
        <a:p>
          <a:pPr algn="just"/>
          <a:r>
            <a:rPr lang="ru-RU" sz="1400" dirty="0"/>
            <a:t>	</a:t>
          </a:r>
          <a:r>
            <a:rPr lang="ru-RU" sz="1800" b="1" dirty="0">
              <a:latin typeface="Calibri" panose="020F0502020204030204" pitchFamily="34" charset="0"/>
              <a:cs typeface="Calibri" panose="020F0502020204030204" pitchFamily="34" charset="0"/>
            </a:rPr>
            <a:t>1) 0,3 процентов от кадастровой стоимости земельных участков в отношении земельных участков: </a:t>
          </a:r>
        </a:p>
        <a:p>
          <a:pPr algn="just"/>
          <a:r>
            <a:rPr lang="ru-RU" sz="1800" dirty="0">
              <a:latin typeface="Calibri" panose="020F0502020204030204" pitchFamily="34" charset="0"/>
              <a:cs typeface="Calibri" panose="020F0502020204030204" pitchFamily="34" charset="0"/>
            </a:rPr>
            <a:t>- 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производства;</a:t>
          </a:r>
        </a:p>
        <a:p>
          <a:pPr algn="just"/>
          <a:r>
            <a:rPr lang="ru-RU" sz="1800" dirty="0">
              <a:latin typeface="Calibri" panose="020F0502020204030204" pitchFamily="34" charset="0"/>
              <a:cs typeface="Calibri" panose="020F0502020204030204" pitchFamily="34" charset="0"/>
            </a:rPr>
            <a:t>- 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деятельности);</a:t>
          </a:r>
        </a:p>
        <a:p>
          <a:pPr algn="just"/>
          <a:r>
            <a:rPr lang="ru-RU" sz="1800" dirty="0">
              <a:latin typeface="Calibri" panose="020F0502020204030204" pitchFamily="34" charset="0"/>
              <a:cs typeface="Calibri" panose="020F0502020204030204" pitchFamily="34" charset="0"/>
            </a:rPr>
            <a:t>- 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Федерации";</a:t>
          </a:r>
        </a:p>
        <a:p>
          <a:pPr algn="just"/>
          <a:r>
            <a:rPr lang="ru-RU" sz="1800" dirty="0">
              <a:latin typeface="Calibri" panose="020F0502020204030204" pitchFamily="34" charset="0"/>
              <a:cs typeface="Calibri" panose="020F0502020204030204" pitchFamily="34" charset="0"/>
            </a:rPr>
            <a:t>- ограниченных в обороте в соответствии с законодательством Российской Федерации, предоставленных для обеспечения обороны, безопасности и таможенных нужд;</a:t>
          </a:r>
        </a:p>
        <a:p>
          <a:r>
            <a:rPr lang="ru-RU" sz="1800" b="1" dirty="0">
              <a:latin typeface="Calibri" panose="020F0502020204030204" pitchFamily="34" charset="0"/>
              <a:cs typeface="Calibri" panose="020F0502020204030204" pitchFamily="34" charset="0"/>
            </a:rPr>
            <a:t>	2) 1,5 процента от кадастровой стоимости земельных участков  в отношении прочих земельных участков.</a:t>
          </a:r>
          <a:endParaRPr lang="ru-RU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F82EC7F-B262-49CD-8B7A-693CB125BB1F}" type="parTrans" cxnId="{58C9666E-522B-42B6-B715-2355929DE273}">
      <dgm:prSet/>
      <dgm:spPr/>
      <dgm:t>
        <a:bodyPr/>
        <a:lstStyle/>
        <a:p>
          <a:endParaRPr lang="ru-RU"/>
        </a:p>
      </dgm:t>
    </dgm:pt>
    <dgm:pt modelId="{E59D844A-3CF2-4759-92BC-FA6BE8415BBD}" type="sibTrans" cxnId="{58C9666E-522B-42B6-B715-2355929DE273}">
      <dgm:prSet/>
      <dgm:spPr/>
      <dgm:t>
        <a:bodyPr/>
        <a:lstStyle/>
        <a:p>
          <a:endParaRPr lang="ru-RU"/>
        </a:p>
      </dgm:t>
    </dgm:pt>
    <dgm:pt modelId="{5E1CF68B-0BD0-4569-8E00-B8B66F0F1737}" type="pres">
      <dgm:prSet presAssocID="{11AFB71F-E8F7-4F0D-9582-26C21525F7C3}" presName="Name0" presStyleCnt="0">
        <dgm:presLayoutVars>
          <dgm:dir/>
          <dgm:animLvl val="lvl"/>
          <dgm:resizeHandles val="exact"/>
        </dgm:presLayoutVars>
      </dgm:prSet>
      <dgm:spPr/>
    </dgm:pt>
    <dgm:pt modelId="{5ED82E8A-9B86-4C7A-B76A-7CD6DD948CCD}" type="pres">
      <dgm:prSet presAssocID="{5A3B25CE-36C6-416B-9988-0567F2B6A7FE}" presName="boxAndChildren" presStyleCnt="0"/>
      <dgm:spPr/>
    </dgm:pt>
    <dgm:pt modelId="{B613E595-02AB-40C6-9995-23424058B946}" type="pres">
      <dgm:prSet presAssocID="{5A3B25CE-36C6-416B-9988-0567F2B6A7FE}" presName="parentTextBox" presStyleLbl="node1" presStyleIdx="0" presStyleCnt="1" custLinFactNeighborY="2573"/>
      <dgm:spPr/>
    </dgm:pt>
  </dgm:ptLst>
  <dgm:cxnLst>
    <dgm:cxn modelId="{C4656E6C-A197-4772-95E3-1AC0378C73D0}" type="presOf" srcId="{11AFB71F-E8F7-4F0D-9582-26C21525F7C3}" destId="{5E1CF68B-0BD0-4569-8E00-B8B66F0F1737}" srcOrd="0" destOrd="0" presId="urn:microsoft.com/office/officeart/2005/8/layout/process4"/>
    <dgm:cxn modelId="{58C9666E-522B-42B6-B715-2355929DE273}" srcId="{11AFB71F-E8F7-4F0D-9582-26C21525F7C3}" destId="{5A3B25CE-36C6-416B-9988-0567F2B6A7FE}" srcOrd="0" destOrd="0" parTransId="{1F82EC7F-B262-49CD-8B7A-693CB125BB1F}" sibTransId="{E59D844A-3CF2-4759-92BC-FA6BE8415BBD}"/>
    <dgm:cxn modelId="{37843A9F-D064-4ED5-85D7-93D7F65D1C45}" type="presOf" srcId="{5A3B25CE-36C6-416B-9988-0567F2B6A7FE}" destId="{B613E595-02AB-40C6-9995-23424058B946}" srcOrd="0" destOrd="0" presId="urn:microsoft.com/office/officeart/2005/8/layout/process4"/>
    <dgm:cxn modelId="{CA027D87-5D72-45EB-AB2A-85FB3C90A5FE}" type="presParOf" srcId="{5E1CF68B-0BD0-4569-8E00-B8B66F0F1737}" destId="{5ED82E8A-9B86-4C7A-B76A-7CD6DD948CCD}" srcOrd="0" destOrd="0" presId="urn:microsoft.com/office/officeart/2005/8/layout/process4"/>
    <dgm:cxn modelId="{2E16AEA7-CF3E-4AA6-9C78-E97867375F39}" type="presParOf" srcId="{5ED82E8A-9B86-4C7A-B76A-7CD6DD948CCD}" destId="{B613E595-02AB-40C6-9995-23424058B94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AFB71F-E8F7-4F0D-9582-26C21525F7C3}" type="doc">
      <dgm:prSet loTypeId="urn:microsoft.com/office/officeart/2005/8/layout/process4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A3B25CE-36C6-416B-9988-0567F2B6A7FE}">
      <dgm:prSet/>
      <dgm:spPr>
        <a:noFill/>
      </dgm:spPr>
      <dgm:t>
        <a:bodyPr/>
        <a:lstStyle/>
        <a:p>
          <a:pPr algn="ctr"/>
          <a:r>
            <a:rPr lang="ru-RU" b="0" dirty="0">
              <a:latin typeface="Calibri" panose="020F0502020204030204" pitchFamily="34" charset="0"/>
              <a:cs typeface="Calibri" panose="020F0502020204030204" pitchFamily="34" charset="0"/>
            </a:rPr>
            <a:t>Об установлении налога на имущество физических лиц на территории муниципального образования Пермский муниципальный округ Пермского края</a:t>
          </a:r>
          <a:endParaRPr lang="ru-RU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F82EC7F-B262-49CD-8B7A-693CB125BB1F}" type="parTrans" cxnId="{58C9666E-522B-42B6-B715-2355929DE273}">
      <dgm:prSet/>
      <dgm:spPr/>
      <dgm:t>
        <a:bodyPr/>
        <a:lstStyle/>
        <a:p>
          <a:endParaRPr lang="ru-RU"/>
        </a:p>
      </dgm:t>
    </dgm:pt>
    <dgm:pt modelId="{E59D844A-3CF2-4759-92BC-FA6BE8415BBD}" type="sibTrans" cxnId="{58C9666E-522B-42B6-B715-2355929DE273}">
      <dgm:prSet/>
      <dgm:spPr/>
      <dgm:t>
        <a:bodyPr/>
        <a:lstStyle/>
        <a:p>
          <a:endParaRPr lang="ru-RU"/>
        </a:p>
      </dgm:t>
    </dgm:pt>
    <dgm:pt modelId="{CAB099CF-5759-4A8C-9A15-D08148576925}" type="pres">
      <dgm:prSet presAssocID="{11AFB71F-E8F7-4F0D-9582-26C21525F7C3}" presName="Name0" presStyleCnt="0">
        <dgm:presLayoutVars>
          <dgm:dir/>
          <dgm:animLvl val="lvl"/>
          <dgm:resizeHandles val="exact"/>
        </dgm:presLayoutVars>
      </dgm:prSet>
      <dgm:spPr/>
    </dgm:pt>
    <dgm:pt modelId="{FEEF1549-555C-465C-9F1B-77867F4476BA}" type="pres">
      <dgm:prSet presAssocID="{5A3B25CE-36C6-416B-9988-0567F2B6A7FE}" presName="boxAndChildren" presStyleCnt="0"/>
      <dgm:spPr/>
    </dgm:pt>
    <dgm:pt modelId="{366EFAE6-4511-48ED-88FB-1E957E6E2250}" type="pres">
      <dgm:prSet presAssocID="{5A3B25CE-36C6-416B-9988-0567F2B6A7FE}" presName="parentTextBox" presStyleLbl="node1" presStyleIdx="0" presStyleCnt="1" custLinFactNeighborX="4508"/>
      <dgm:spPr/>
    </dgm:pt>
  </dgm:ptLst>
  <dgm:cxnLst>
    <dgm:cxn modelId="{58C9666E-522B-42B6-B715-2355929DE273}" srcId="{11AFB71F-E8F7-4F0D-9582-26C21525F7C3}" destId="{5A3B25CE-36C6-416B-9988-0567F2B6A7FE}" srcOrd="0" destOrd="0" parTransId="{1F82EC7F-B262-49CD-8B7A-693CB125BB1F}" sibTransId="{E59D844A-3CF2-4759-92BC-FA6BE8415BBD}"/>
    <dgm:cxn modelId="{C080DFCB-6D9E-4BF2-8365-6E53BD00928A}" type="presOf" srcId="{5A3B25CE-36C6-416B-9988-0567F2B6A7FE}" destId="{366EFAE6-4511-48ED-88FB-1E957E6E2250}" srcOrd="0" destOrd="0" presId="urn:microsoft.com/office/officeart/2005/8/layout/process4"/>
    <dgm:cxn modelId="{FDEBC7E6-90B8-4285-B457-FF57C09DA880}" type="presOf" srcId="{11AFB71F-E8F7-4F0D-9582-26C21525F7C3}" destId="{CAB099CF-5759-4A8C-9A15-D08148576925}" srcOrd="0" destOrd="0" presId="urn:microsoft.com/office/officeart/2005/8/layout/process4"/>
    <dgm:cxn modelId="{1B4987DC-5CEA-44F6-ACF4-8ABE92BA376B}" type="presParOf" srcId="{CAB099CF-5759-4A8C-9A15-D08148576925}" destId="{FEEF1549-555C-465C-9F1B-77867F4476BA}" srcOrd="0" destOrd="0" presId="urn:microsoft.com/office/officeart/2005/8/layout/process4"/>
    <dgm:cxn modelId="{899DD20C-CC80-4583-9016-B0046E0AF5BF}" type="presParOf" srcId="{FEEF1549-555C-465C-9F1B-77867F4476BA}" destId="{366EFAE6-4511-48ED-88FB-1E957E6E2250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1AFB71F-E8F7-4F0D-9582-26C21525F7C3}" type="doc">
      <dgm:prSet loTypeId="urn:microsoft.com/office/officeart/2005/8/layout/process4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A3B25CE-36C6-416B-9988-0567F2B6A7FE}">
      <dgm:prSet custT="1"/>
      <dgm:spPr>
        <a:noFill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3200" b="0" dirty="0">
              <a:latin typeface="Calibri" panose="020F0502020204030204" pitchFamily="34" charset="0"/>
              <a:cs typeface="Calibri" panose="020F0502020204030204" pitchFamily="34" charset="0"/>
            </a:rPr>
            <a:t>Налоговая база по налогу на имущество физических лиц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800" b="0" dirty="0">
              <a:latin typeface="Calibri" panose="020F0502020204030204" pitchFamily="34" charset="0"/>
              <a:cs typeface="Calibri" panose="020F0502020204030204" pitchFamily="34" charset="0"/>
            </a:rPr>
            <a:t>ст. 403 НК РФ</a:t>
          </a:r>
          <a:endParaRPr lang="ru-RU" sz="2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F82EC7F-B262-49CD-8B7A-693CB125BB1F}" type="parTrans" cxnId="{58C9666E-522B-42B6-B715-2355929DE273}">
      <dgm:prSet/>
      <dgm:spPr/>
      <dgm:t>
        <a:bodyPr/>
        <a:lstStyle/>
        <a:p>
          <a:endParaRPr lang="ru-RU"/>
        </a:p>
      </dgm:t>
    </dgm:pt>
    <dgm:pt modelId="{E59D844A-3CF2-4759-92BC-FA6BE8415BBD}" type="sibTrans" cxnId="{58C9666E-522B-42B6-B715-2355929DE273}">
      <dgm:prSet/>
      <dgm:spPr/>
      <dgm:t>
        <a:bodyPr/>
        <a:lstStyle/>
        <a:p>
          <a:endParaRPr lang="ru-RU"/>
        </a:p>
      </dgm:t>
    </dgm:pt>
    <dgm:pt modelId="{CAB099CF-5759-4A8C-9A15-D08148576925}" type="pres">
      <dgm:prSet presAssocID="{11AFB71F-E8F7-4F0D-9582-26C21525F7C3}" presName="Name0" presStyleCnt="0">
        <dgm:presLayoutVars>
          <dgm:dir/>
          <dgm:animLvl val="lvl"/>
          <dgm:resizeHandles val="exact"/>
        </dgm:presLayoutVars>
      </dgm:prSet>
      <dgm:spPr/>
    </dgm:pt>
    <dgm:pt modelId="{FEEF1549-555C-465C-9F1B-77867F4476BA}" type="pres">
      <dgm:prSet presAssocID="{5A3B25CE-36C6-416B-9988-0567F2B6A7FE}" presName="boxAndChildren" presStyleCnt="0"/>
      <dgm:spPr/>
    </dgm:pt>
    <dgm:pt modelId="{366EFAE6-4511-48ED-88FB-1E957E6E2250}" type="pres">
      <dgm:prSet presAssocID="{5A3B25CE-36C6-416B-9988-0567F2B6A7FE}" presName="parentTextBox" presStyleLbl="node1" presStyleIdx="0" presStyleCnt="1" custScaleY="100098" custLinFactNeighborX="943"/>
      <dgm:spPr/>
    </dgm:pt>
  </dgm:ptLst>
  <dgm:cxnLst>
    <dgm:cxn modelId="{208A8F09-4976-4246-A52D-F4B381345F72}" type="presOf" srcId="{5A3B25CE-36C6-416B-9988-0567F2B6A7FE}" destId="{366EFAE6-4511-48ED-88FB-1E957E6E2250}" srcOrd="0" destOrd="0" presId="urn:microsoft.com/office/officeart/2005/8/layout/process4"/>
    <dgm:cxn modelId="{58C9666E-522B-42B6-B715-2355929DE273}" srcId="{11AFB71F-E8F7-4F0D-9582-26C21525F7C3}" destId="{5A3B25CE-36C6-416B-9988-0567F2B6A7FE}" srcOrd="0" destOrd="0" parTransId="{1F82EC7F-B262-49CD-8B7A-693CB125BB1F}" sibTransId="{E59D844A-3CF2-4759-92BC-FA6BE8415BBD}"/>
    <dgm:cxn modelId="{B3472DD7-5598-483A-A978-FD6A8311703A}" type="presOf" srcId="{11AFB71F-E8F7-4F0D-9582-26C21525F7C3}" destId="{CAB099CF-5759-4A8C-9A15-D08148576925}" srcOrd="0" destOrd="0" presId="urn:microsoft.com/office/officeart/2005/8/layout/process4"/>
    <dgm:cxn modelId="{BBE2F2DC-0754-46D0-9020-8FDFAB9FB6D5}" type="presParOf" srcId="{CAB099CF-5759-4A8C-9A15-D08148576925}" destId="{FEEF1549-555C-465C-9F1B-77867F4476BA}" srcOrd="0" destOrd="0" presId="urn:microsoft.com/office/officeart/2005/8/layout/process4"/>
    <dgm:cxn modelId="{70B941E2-6ECF-47CE-8313-F7F7B9AA6D52}" type="presParOf" srcId="{FEEF1549-555C-465C-9F1B-77867F4476BA}" destId="{366EFAE6-4511-48ED-88FB-1E957E6E225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1AFB71F-E8F7-4F0D-9582-26C21525F7C3}" type="doc">
      <dgm:prSet loTypeId="urn:microsoft.com/office/officeart/2005/8/layout/process4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A3B25CE-36C6-416B-9988-0567F2B6A7FE}">
      <dgm:prSet/>
      <dgm:spPr>
        <a:noFill/>
      </dgm:spPr>
      <dgm:t>
        <a:bodyPr/>
        <a:lstStyle/>
        <a:p>
          <a:pPr algn="ctr"/>
          <a:r>
            <a:rPr lang="ru-RU" b="0" dirty="0">
              <a:latin typeface="Calibri" panose="020F0502020204030204" pitchFamily="34" charset="0"/>
              <a:cs typeface="Calibri" panose="020F0502020204030204" pitchFamily="34" charset="0"/>
            </a:rPr>
            <a:t>Спасибо за внимание!</a:t>
          </a:r>
          <a:endParaRPr lang="ru-RU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F82EC7F-B262-49CD-8B7A-693CB125BB1F}" type="parTrans" cxnId="{58C9666E-522B-42B6-B715-2355929DE273}">
      <dgm:prSet/>
      <dgm:spPr/>
      <dgm:t>
        <a:bodyPr/>
        <a:lstStyle/>
        <a:p>
          <a:endParaRPr lang="ru-RU"/>
        </a:p>
      </dgm:t>
    </dgm:pt>
    <dgm:pt modelId="{E59D844A-3CF2-4759-92BC-FA6BE8415BBD}" type="sibTrans" cxnId="{58C9666E-522B-42B6-B715-2355929DE273}">
      <dgm:prSet/>
      <dgm:spPr/>
      <dgm:t>
        <a:bodyPr/>
        <a:lstStyle/>
        <a:p>
          <a:endParaRPr lang="ru-RU"/>
        </a:p>
      </dgm:t>
    </dgm:pt>
    <dgm:pt modelId="{CAB099CF-5759-4A8C-9A15-D08148576925}" type="pres">
      <dgm:prSet presAssocID="{11AFB71F-E8F7-4F0D-9582-26C21525F7C3}" presName="Name0" presStyleCnt="0">
        <dgm:presLayoutVars>
          <dgm:dir/>
          <dgm:animLvl val="lvl"/>
          <dgm:resizeHandles val="exact"/>
        </dgm:presLayoutVars>
      </dgm:prSet>
      <dgm:spPr/>
    </dgm:pt>
    <dgm:pt modelId="{FEEF1549-555C-465C-9F1B-77867F4476BA}" type="pres">
      <dgm:prSet presAssocID="{5A3B25CE-36C6-416B-9988-0567F2B6A7FE}" presName="boxAndChildren" presStyleCnt="0"/>
      <dgm:spPr/>
    </dgm:pt>
    <dgm:pt modelId="{366EFAE6-4511-48ED-88FB-1E957E6E2250}" type="pres">
      <dgm:prSet presAssocID="{5A3B25CE-36C6-416B-9988-0567F2B6A7FE}" presName="parentTextBox" presStyleLbl="node1" presStyleIdx="0" presStyleCnt="1" custLinFactNeighborX="1468" custLinFactNeighborY="3043"/>
      <dgm:spPr/>
    </dgm:pt>
  </dgm:ptLst>
  <dgm:cxnLst>
    <dgm:cxn modelId="{79866265-6C6F-4954-8C1A-EE30F281A95D}" type="presOf" srcId="{11AFB71F-E8F7-4F0D-9582-26C21525F7C3}" destId="{CAB099CF-5759-4A8C-9A15-D08148576925}" srcOrd="0" destOrd="0" presId="urn:microsoft.com/office/officeart/2005/8/layout/process4"/>
    <dgm:cxn modelId="{612DDE66-8590-4BAD-BBF3-667F06634FAC}" type="presOf" srcId="{5A3B25CE-36C6-416B-9988-0567F2B6A7FE}" destId="{366EFAE6-4511-48ED-88FB-1E957E6E2250}" srcOrd="0" destOrd="0" presId="urn:microsoft.com/office/officeart/2005/8/layout/process4"/>
    <dgm:cxn modelId="{58C9666E-522B-42B6-B715-2355929DE273}" srcId="{11AFB71F-E8F7-4F0D-9582-26C21525F7C3}" destId="{5A3B25CE-36C6-416B-9988-0567F2B6A7FE}" srcOrd="0" destOrd="0" parTransId="{1F82EC7F-B262-49CD-8B7A-693CB125BB1F}" sibTransId="{E59D844A-3CF2-4759-92BC-FA6BE8415BBD}"/>
    <dgm:cxn modelId="{DA595C1A-22F6-4BAE-BD7E-0EACB80DE9E2}" type="presParOf" srcId="{CAB099CF-5759-4A8C-9A15-D08148576925}" destId="{FEEF1549-555C-465C-9F1B-77867F4476BA}" srcOrd="0" destOrd="0" presId="urn:microsoft.com/office/officeart/2005/8/layout/process4"/>
    <dgm:cxn modelId="{67443876-65BE-46FE-ABDE-F57A23EBEA23}" type="presParOf" srcId="{FEEF1549-555C-465C-9F1B-77867F4476BA}" destId="{366EFAE6-4511-48ED-88FB-1E957E6E225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6EFAE6-4511-48ED-88FB-1E957E6E2250}">
      <dsp:nvSpPr>
        <dsp:cNvPr id="0" name=""/>
        <dsp:cNvSpPr/>
      </dsp:nvSpPr>
      <dsp:spPr>
        <a:xfrm>
          <a:off x="0" y="0"/>
          <a:ext cx="11631168" cy="5608320"/>
        </a:xfrm>
        <a:prstGeom prst="rect">
          <a:avLst/>
        </a:prstGeom>
        <a:noFill/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300" b="0" kern="1200" dirty="0">
              <a:latin typeface="+mn-lt"/>
              <a:cs typeface="Calibri" panose="020F0502020204030204" pitchFamily="34" charset="0"/>
            </a:rPr>
            <a:t>	</a:t>
          </a:r>
          <a:r>
            <a:rPr lang="ru-RU" sz="3200" b="0" kern="1200" dirty="0">
              <a:latin typeface="Calibri" panose="020F0502020204030204" pitchFamily="34" charset="0"/>
              <a:cs typeface="Calibri" panose="020F0502020204030204" pitchFamily="34" charset="0"/>
            </a:rPr>
            <a:t>В связи с принятием закона Пермского края от 29 апреля 2022 г. № 75-ПК «Об образовании нового муниципального образования Пермский муниципальный округ Пермского края» подготовлены проекты решений Думы Пермского муниципального округа «Об установлении земельного налога на территории муниципального образования Пермский муниципальный округ Пермского края» и «Об установлении налога на имущество физических лиц на территории муниципального образования Пермский муниципальный округ Пермского края»</a:t>
          </a:r>
          <a:endParaRPr lang="ru-RU" sz="3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0"/>
        <a:ext cx="11631168" cy="56083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3A59F5-7A87-4DFE-842B-FA68F761FEEF}">
      <dsp:nvSpPr>
        <dsp:cNvPr id="0" name=""/>
        <dsp:cNvSpPr/>
      </dsp:nvSpPr>
      <dsp:spPr>
        <a:xfrm>
          <a:off x="4648" y="0"/>
          <a:ext cx="5485339" cy="5108448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	</a:t>
          </a:r>
          <a:r>
            <a:rPr lang="ru-RU" sz="2300" kern="1200" dirty="0">
              <a:latin typeface="Calibri" panose="020F0502020204030204" pitchFamily="34" charset="0"/>
              <a:cs typeface="Calibri" panose="020F0502020204030204" pitchFamily="34" charset="0"/>
            </a:rPr>
            <a:t>В соответствии с главами 31, 32 Налогового кодекса Российской Федерации устанавливая налог, представительные органы муниципальных образований определяют налоговые ставки в пределах, установленных Налоговым кодексом Российской Федерации, в отношении налогоплательщиков-организаций определяют порядок и сроки уплаты налога. Также могут устанавливать дополнительные льготы, основания и порядок их применения.</a:t>
          </a:r>
        </a:p>
      </dsp:txBody>
      <dsp:txXfrm>
        <a:off x="154269" y="149621"/>
        <a:ext cx="5186097" cy="4809206"/>
      </dsp:txXfrm>
    </dsp:sp>
    <dsp:sp modelId="{1663FCDC-94E6-4D46-80F9-9A767051A31A}">
      <dsp:nvSpPr>
        <dsp:cNvPr id="0" name=""/>
        <dsp:cNvSpPr/>
      </dsp:nvSpPr>
      <dsp:spPr>
        <a:xfrm>
          <a:off x="6342015" y="0"/>
          <a:ext cx="5284503" cy="5108448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	</a:t>
          </a:r>
          <a:r>
            <a:rPr lang="ru-RU" sz="2300" kern="1200" dirty="0">
              <a:latin typeface="Calibri" panose="020F0502020204030204" pitchFamily="34" charset="0"/>
              <a:cs typeface="Calibri" panose="020F0502020204030204" pitchFamily="34" charset="0"/>
            </a:rPr>
            <a:t>В соответствии с пунктом 4 статьи 12 Налогового кодекса Российской Федерации местные налоги устанавливаются Налоговым кодексом Российской Федерации и нормативными правовыми актами представительных органов муниципальных образований о налогах и сборах и обязательны к уплате на территориях соответствующих муниципальных образований.</a:t>
          </a:r>
        </a:p>
      </dsp:txBody>
      <dsp:txXfrm>
        <a:off x="6491636" y="149621"/>
        <a:ext cx="4985261" cy="4809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6EFAE6-4511-48ED-88FB-1E957E6E2250}">
      <dsp:nvSpPr>
        <dsp:cNvPr id="0" name=""/>
        <dsp:cNvSpPr/>
      </dsp:nvSpPr>
      <dsp:spPr>
        <a:xfrm>
          <a:off x="0" y="0"/>
          <a:ext cx="11631168" cy="5608320"/>
        </a:xfrm>
        <a:prstGeom prst="rect">
          <a:avLst/>
        </a:prstGeom>
        <a:noFill/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b="0" kern="1200" dirty="0">
              <a:latin typeface="Calibri" panose="020F0502020204030204" pitchFamily="34" charset="0"/>
              <a:cs typeface="Calibri" panose="020F0502020204030204" pitchFamily="34" charset="0"/>
            </a:rPr>
            <a:t>Об установлении земельного налога на территории муниципального образования Пермский муниципальный округ Пермского края</a:t>
          </a:r>
          <a:endParaRPr lang="ru-RU" sz="6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0"/>
        <a:ext cx="11631168" cy="56083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13E595-02AB-40C6-9995-23424058B946}">
      <dsp:nvSpPr>
        <dsp:cNvPr id="0" name=""/>
        <dsp:cNvSpPr/>
      </dsp:nvSpPr>
      <dsp:spPr>
        <a:xfrm>
          <a:off x="0" y="0"/>
          <a:ext cx="11631168" cy="5212040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	</a:t>
          </a:r>
          <a:r>
            <a:rPr lang="ru-RU" sz="1800" b="1" kern="1200" dirty="0">
              <a:latin typeface="Calibri" panose="020F0502020204030204" pitchFamily="34" charset="0"/>
              <a:cs typeface="Calibri" panose="020F0502020204030204" pitchFamily="34" charset="0"/>
            </a:rPr>
            <a:t>1) 0,3 процентов от кадастровой стоимости земельных участков в отношении земельных участков: </a:t>
          </a:r>
        </a:p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Calibri" panose="020F0502020204030204" pitchFamily="34" charset="0"/>
              <a:cs typeface="Calibri" panose="020F0502020204030204" pitchFamily="34" charset="0"/>
            </a:rPr>
            <a:t>- 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производства;</a:t>
          </a:r>
        </a:p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Calibri" panose="020F0502020204030204" pitchFamily="34" charset="0"/>
              <a:cs typeface="Calibri" panose="020F0502020204030204" pitchFamily="34" charset="0"/>
            </a:rPr>
            <a:t>- 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деятельности);</a:t>
          </a:r>
        </a:p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Calibri" panose="020F0502020204030204" pitchFamily="34" charset="0"/>
              <a:cs typeface="Calibri" panose="020F0502020204030204" pitchFamily="34" charset="0"/>
            </a:rPr>
            <a:t>- 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Федерации";</a:t>
          </a:r>
        </a:p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Calibri" panose="020F0502020204030204" pitchFamily="34" charset="0"/>
              <a:cs typeface="Calibri" panose="020F0502020204030204" pitchFamily="34" charset="0"/>
            </a:rPr>
            <a:t>- ограниченных в обороте в соответствии с законодательством Российской Федерации, предоставленных для обеспечения обороны, безопасности и таможенных нужд;</a:t>
          </a:r>
        </a:p>
        <a:p>
          <a:pPr marL="0" lvl="0" indent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Calibri" panose="020F0502020204030204" pitchFamily="34" charset="0"/>
              <a:cs typeface="Calibri" panose="020F0502020204030204" pitchFamily="34" charset="0"/>
            </a:rPr>
            <a:t>	2) 1,5 процента от кадастровой стоимости земельных участков  в отношении прочих земельных участков.</a:t>
          </a:r>
          <a:endParaRPr lang="ru-RU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0"/>
        <a:ext cx="11631168" cy="52120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6EFAE6-4511-48ED-88FB-1E957E6E2250}">
      <dsp:nvSpPr>
        <dsp:cNvPr id="0" name=""/>
        <dsp:cNvSpPr/>
      </dsp:nvSpPr>
      <dsp:spPr>
        <a:xfrm>
          <a:off x="0" y="0"/>
          <a:ext cx="10834254" cy="5608320"/>
        </a:xfrm>
        <a:prstGeom prst="rect">
          <a:avLst/>
        </a:prstGeom>
        <a:noFill/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5384" tIns="405384" rIns="405384" bIns="405384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700" b="0" kern="1200" dirty="0">
              <a:latin typeface="Calibri" panose="020F0502020204030204" pitchFamily="34" charset="0"/>
              <a:cs typeface="Calibri" panose="020F0502020204030204" pitchFamily="34" charset="0"/>
            </a:rPr>
            <a:t>Об установлении налога на имущество физических лиц на территории муниципального образования Пермский муниципальный округ Пермского края</a:t>
          </a:r>
          <a:endParaRPr lang="ru-RU" sz="57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0"/>
        <a:ext cx="10834254" cy="56083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6EFAE6-4511-48ED-88FB-1E957E6E2250}">
      <dsp:nvSpPr>
        <dsp:cNvPr id="0" name=""/>
        <dsp:cNvSpPr/>
      </dsp:nvSpPr>
      <dsp:spPr>
        <a:xfrm>
          <a:off x="0" y="439"/>
          <a:ext cx="11631168" cy="901328"/>
        </a:xfrm>
        <a:prstGeom prst="rect">
          <a:avLst/>
        </a:prstGeom>
        <a:noFill/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3200" b="0" kern="1200" dirty="0">
              <a:latin typeface="Calibri" panose="020F0502020204030204" pitchFamily="34" charset="0"/>
              <a:cs typeface="Calibri" panose="020F0502020204030204" pitchFamily="34" charset="0"/>
            </a:rPr>
            <a:t>Налоговая база по налогу на имущество физических лиц </a:t>
          </a: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800" b="0" kern="1200" dirty="0">
              <a:latin typeface="Calibri" panose="020F0502020204030204" pitchFamily="34" charset="0"/>
              <a:cs typeface="Calibri" panose="020F0502020204030204" pitchFamily="34" charset="0"/>
            </a:rPr>
            <a:t>ст. 403 НК РФ</a:t>
          </a:r>
          <a:endParaRPr lang="ru-RU" sz="2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439"/>
        <a:ext cx="11631168" cy="9013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6EFAE6-4511-48ED-88FB-1E957E6E2250}">
      <dsp:nvSpPr>
        <dsp:cNvPr id="0" name=""/>
        <dsp:cNvSpPr/>
      </dsp:nvSpPr>
      <dsp:spPr>
        <a:xfrm>
          <a:off x="0" y="0"/>
          <a:ext cx="11631168" cy="5608320"/>
        </a:xfrm>
        <a:prstGeom prst="rect">
          <a:avLst/>
        </a:prstGeom>
        <a:noFill/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b="0" kern="1200" dirty="0">
              <a:latin typeface="Calibri" panose="020F0502020204030204" pitchFamily="34" charset="0"/>
              <a:cs typeface="Calibri" panose="020F0502020204030204" pitchFamily="34" charset="0"/>
            </a:rPr>
            <a:t>Спасибо за внимание!</a:t>
          </a:r>
          <a:endParaRPr lang="ru-RU" sz="6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0"/>
        <a:ext cx="11631168" cy="5608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813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0" cy="49813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55074AA5-AF0D-C348-8C7D-A29798CB37FF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60" cy="49813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30092"/>
            <a:ext cx="2945660" cy="49813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C0E1069A-5EC0-A044-89A8-CA2A55D659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9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78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78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78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8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7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19"/>
            <a:ext cx="6439049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3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vartirniiremont.ru/wp-content/uploads/2021/09/nalogovyj-vychet-na-strahovanie-zhizn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75061" y="6492881"/>
            <a:ext cx="311195" cy="365125"/>
          </a:xfrm>
        </p:spPr>
        <p:txBody>
          <a:bodyPr/>
          <a:lstStyle/>
          <a:p>
            <a:fld id="{8A579F46-E50F-8441-B540-38CA5E5D3E04}" type="slidenum">
              <a:rPr lang="uk-UA" smtClean="0"/>
              <a:pPr/>
              <a:t>1</a:t>
            </a:fld>
            <a:endParaRPr lang="uk-UA" dirty="0"/>
          </a:p>
        </p:txBody>
      </p:sp>
      <p:sp>
        <p:nvSpPr>
          <p:cNvPr id="14" name="TextBox 13"/>
          <p:cNvSpPr txBox="1"/>
          <p:nvPr/>
        </p:nvSpPr>
        <p:spPr>
          <a:xfrm>
            <a:off x="7020180" y="4772748"/>
            <a:ext cx="47548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Об установлении на территории Пермского муниципального округа Пермского края</a:t>
            </a:r>
          </a:p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местных налогов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9154" y="5880743"/>
            <a:ext cx="56968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dirty="0"/>
              <a:t>Докладчик:   Заместитель главы администрации Пермского  муниципального района </a:t>
            </a:r>
          </a:p>
          <a:p>
            <a:r>
              <a:rPr lang="ru-RU" altLang="ru-RU" dirty="0"/>
              <a:t>Гладких Татьяна Николаевна</a:t>
            </a:r>
          </a:p>
        </p:txBody>
      </p:sp>
    </p:spTree>
    <p:extLst>
      <p:ext uri="{BB962C8B-B14F-4D97-AF65-F5344CB8AC3E}">
        <p14:creationId xmlns:p14="http://schemas.microsoft.com/office/powerpoint/2010/main" val="197385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79383" y="6492881"/>
            <a:ext cx="406874" cy="365125"/>
          </a:xfrm>
        </p:spPr>
        <p:txBody>
          <a:bodyPr/>
          <a:lstStyle/>
          <a:p>
            <a:fld id="{8A579F46-E50F-8441-B540-38CA5E5D3E04}" type="slidenum">
              <a:rPr lang="uk-UA" smtClean="0"/>
              <a:pPr/>
              <a:t>10</a:t>
            </a:fld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07135" y="143569"/>
            <a:ext cx="110679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Действующие налоговые ставки  по налогу на имуществу физических лиц, установленные решениями Советов депутатов сельских поселени</a:t>
            </a:r>
            <a:r>
              <a:rPr lang="ru-RU" sz="2400" b="1" dirty="0"/>
              <a:t>й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913904"/>
              </p:ext>
            </p:extLst>
          </p:nvPr>
        </p:nvGraphicFramePr>
        <p:xfrm>
          <a:off x="268224" y="1010314"/>
          <a:ext cx="11818032" cy="53517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33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8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8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9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65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73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122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13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97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009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Наименование муниципального образования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Жилые дома, части жилых домов, квартиры, части квартир, комнаты, единые недвижимые комплексы, в состав которых входит хотя бы один жилой дом, а также 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подсобного, дачного хозяйства, огородничества, садоводства или индивидуального жилищного строительства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Гаражи и </a:t>
                      </a:r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машино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-место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Объекты незавершенного строительства, в случае если проектируемым назначением таких объектов является жилой дом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 отношении объектов налогообложения, включенных в перечень, определяемый в соответствии с пунктом 7 статьи 378.2 Налогового кодекса Российской Федерации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Прочие объекты налогообложения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Все объекты, кадастровая стоимость которых свыше 300 млн.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 1 млн. руб. (включительно)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свыше 1 млн. руб. до 2 млн. руб. (включительно)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свыше 2 млн.  руб. до 300 млн. руб. (включительно)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5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Бершетское, Гамовское, Заболотское, Пальниковское, Платошинское, Сылвенское, Фроловское, Хохловское,  Юговское, </a:t>
                      </a:r>
                    </a:p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Юго-Камское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5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Кондратовское, Кукуштанское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5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Двуреченское, Култаевское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2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Лобановское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 5 млн. вкл-0,1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Свыше 5 млн до 10 млн - 0,2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Свыше 10 млн до 300 млн - 0,3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2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Савинское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 2 млн.-0,1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свыше 2 млн. до 5 млн.- 0,2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свыше 5 млн. до 300 млн.- 0,3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2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Усть-Качкинское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 3 млн.-0,15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свыше 3 млн. до 5 млн.- 0,2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свыше 5 млн. до 300 млн.-0,25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0" marR="6030" marT="603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13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75061" y="6492881"/>
            <a:ext cx="416939" cy="365125"/>
          </a:xfrm>
        </p:spPr>
        <p:txBody>
          <a:bodyPr/>
          <a:lstStyle/>
          <a:p>
            <a:fld id="{8A579F46-E50F-8441-B540-38CA5E5D3E04}" type="slidenum">
              <a:rPr lang="uk-UA" smtClean="0"/>
              <a:pPr/>
              <a:t>11</a:t>
            </a:fld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2880" y="110556"/>
            <a:ext cx="120091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Налоговые ставки  по налогу на имуществу физических лиц, предложенные проектом решения Думы Пермского муниципального округа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346941"/>
              </p:ext>
            </p:extLst>
          </p:nvPr>
        </p:nvGraphicFramePr>
        <p:xfrm>
          <a:off x="292608" y="1085088"/>
          <a:ext cx="11740896" cy="528327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554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6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9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Вид объекта налогообложения и кадастровая стоимость объекта налогообложения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22903" marR="22903" marT="37679" marB="3767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Ставка налога, 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22903" marR="22903" marT="37679" marB="37679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7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Жилые дома,  части жилых домов, квартиры, части квартир, комнаты, единые недвижимые комплексы, в состав которых входит хотя бы один жилой дом, хозяйственные строения или сооружения, площадь каждого из которых не превышает 50 квадратных метров и которые расположены на земельных участках для ведения личного подсобного хозяйства, огородничества, садоводства или индивидуального жилищного строительства: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22903" marR="22903" marT="37679" marB="3767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22903" marR="22903" marT="37679" marB="37679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с кадастровой стоимостью до 7 000 000 руб. включительно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22903" marR="22903" marT="37679" marB="3767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22903" marR="22903" marT="37679" marB="37679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с кадастровой стоимостью свыше 7 000 000 руб. до 300 000 000 руб. включительно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22903" marR="22903" marT="37679" marB="3767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22903" marR="22903" marT="37679" marB="37679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Гаражи, </a:t>
                      </a:r>
                      <a:r>
                        <a:rPr lang="ru-RU" sz="16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машино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-место, в том числе расположенные в объектах налогообложения, указанных в подпункте 2 пункта 2 статьи 406 Налогового кодекса Российской Федерации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22903" marR="22903" marT="37679" marB="3767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22903" marR="22903" marT="37679" marB="37679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6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Объекты незавершенного строительства в случае, если проектируемым назначением таких объектов является жилой дом и единые недвижимые комплексы, в состав которых входит хотя бы один жилой дом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22903" marR="22903" marT="37679" marB="3767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22903" marR="22903" marT="37679" marB="37679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8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а также объекты налогообложения, предусмотренные  абзацем вторым пункта 10 статьи 378.2</a:t>
                      </a:r>
                      <a:r>
                        <a:rPr lang="ru-RU" sz="1600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Налогового кодекса Российской Федерации: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 2023 году и последующие годы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22903" marR="22903" marT="37679" marB="3767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</a:t>
                      </a:r>
                    </a:p>
                  </a:txBody>
                  <a:tcPr marL="22903" marR="22903" marT="37679" marB="37679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Объекты налогообложения, кадастровая стоимость каждого из которых превышает 300 000 000 руб.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22903" marR="22903" marT="37679" marB="3767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22903" marR="22903" marT="37679" marB="37679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Прочие объекты налогообложения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22903" marR="22903" marT="37679" marB="3767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22903" marR="22903" marT="37679" marB="37679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473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73574728"/>
              </p:ext>
            </p:extLst>
          </p:nvPr>
        </p:nvGraphicFramePr>
        <p:xfrm>
          <a:off x="231648" y="207264"/>
          <a:ext cx="11631168" cy="90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31648" y="1109472"/>
            <a:ext cx="11631168" cy="54938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Налоговая база определяется в отношении каждого объекта налогообложения как его кадастровая стоимость, внесенная в ЕГРН и подлежащая применению с 1 января года, являющегося налоговым периодом. </a:t>
            </a:r>
          </a:p>
          <a:p>
            <a:pPr algn="just"/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	Налоговая база в отношении </a:t>
            </a:r>
            <a:r>
              <a:rPr lang="ru-RU" sz="1900" b="1" dirty="0">
                <a:latin typeface="Calibri" panose="020F0502020204030204" pitchFamily="34" charset="0"/>
                <a:cs typeface="Calibri" panose="020F0502020204030204" pitchFamily="34" charset="0"/>
              </a:rPr>
              <a:t>квартиры</a:t>
            </a: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, части жилого дома определяется как ее кадастровая стоимость, уменьшенная на величину кадастровой стоимости </a:t>
            </a:r>
            <a:r>
              <a:rPr lang="ru-RU" sz="1900" b="1" dirty="0">
                <a:latin typeface="Calibri" panose="020F0502020204030204" pitchFamily="34" charset="0"/>
                <a:cs typeface="Calibri" panose="020F0502020204030204" pitchFamily="34" charset="0"/>
              </a:rPr>
              <a:t>20 кв. м.</a:t>
            </a: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 общей площади этой квартиры, части жилого дома.</a:t>
            </a:r>
          </a:p>
          <a:p>
            <a:pPr algn="just"/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 Налоговая база в отношении </a:t>
            </a:r>
            <a:r>
              <a:rPr lang="ru-RU" sz="1900" b="1" dirty="0">
                <a:latin typeface="Calibri" panose="020F0502020204030204" pitchFamily="34" charset="0"/>
                <a:cs typeface="Calibri" panose="020F0502020204030204" pitchFamily="34" charset="0"/>
              </a:rPr>
              <a:t>комнаты</a:t>
            </a: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, части квартиры определяется как ее кадастровая стоимость, уменьшенная на величину кадастровой стоимости </a:t>
            </a:r>
            <a:r>
              <a:rPr lang="ru-RU" sz="1900" b="1" dirty="0">
                <a:latin typeface="Calibri" panose="020F0502020204030204" pitchFamily="34" charset="0"/>
                <a:cs typeface="Calibri" panose="020F0502020204030204" pitchFamily="34" charset="0"/>
              </a:rPr>
              <a:t>10 кв. м. </a:t>
            </a: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площади этой комнаты, части квартиры.</a:t>
            </a:r>
          </a:p>
          <a:p>
            <a:pPr algn="just"/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	Налоговая база в отношении </a:t>
            </a:r>
            <a:r>
              <a:rPr lang="ru-RU" sz="1900" b="1" dirty="0">
                <a:latin typeface="Calibri" panose="020F0502020204030204" pitchFamily="34" charset="0"/>
                <a:cs typeface="Calibri" panose="020F0502020204030204" pitchFamily="34" charset="0"/>
              </a:rPr>
              <a:t>жилого дома </a:t>
            </a: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определяется как его кадастровая стоимость, уменьшенная на величину кадастровой стоимости </a:t>
            </a:r>
            <a:r>
              <a:rPr lang="ru-RU" sz="1900" b="1" dirty="0">
                <a:latin typeface="Calibri" panose="020F0502020204030204" pitchFamily="34" charset="0"/>
                <a:cs typeface="Calibri" panose="020F0502020204030204" pitchFamily="34" charset="0"/>
              </a:rPr>
              <a:t>50 кв. м. </a:t>
            </a: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общей площади этого жилого дома.</a:t>
            </a:r>
          </a:p>
          <a:p>
            <a:pPr algn="just"/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	Налоговая база в отношении </a:t>
            </a:r>
            <a:r>
              <a:rPr lang="ru-RU" sz="1900" b="1" dirty="0">
                <a:latin typeface="Calibri" panose="020F0502020204030204" pitchFamily="34" charset="0"/>
                <a:cs typeface="Calibri" panose="020F0502020204030204" pitchFamily="34" charset="0"/>
              </a:rPr>
              <a:t>единого недвижимого комплекса</a:t>
            </a: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, в состав которого входит хотя бы один жилой дом, определяется как его кадастровая стоимость, уменьшенная </a:t>
            </a:r>
            <a:r>
              <a:rPr lang="ru-RU" sz="1900" b="1" dirty="0">
                <a:latin typeface="Calibri" panose="020F0502020204030204" pitchFamily="34" charset="0"/>
                <a:cs typeface="Calibri" panose="020F0502020204030204" pitchFamily="34" charset="0"/>
              </a:rPr>
              <a:t>на один миллион рублей</a:t>
            </a: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	Налоговая база в отношении квартиры, комнаты, жилого дома и их частей, находящихся в собственности физических лиц, </a:t>
            </a:r>
            <a:r>
              <a:rPr lang="ru-RU" sz="1900" b="1" dirty="0">
                <a:latin typeface="Calibri" panose="020F0502020204030204" pitchFamily="34" charset="0"/>
                <a:cs typeface="Calibri" panose="020F0502020204030204" pitchFamily="34" charset="0"/>
              </a:rPr>
              <a:t>имеющих трех и более несовершеннолетних детей</a:t>
            </a: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дополнительно</a:t>
            </a:r>
            <a:r>
              <a:rPr lang="ru-RU" sz="19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уменьшается на величину кадастровой стоимости 5 кв. м. общей площади квартиры, площади части квартиры, комнаты и 7 кв. м.  общей площади жилого дома, части жилого дома в расчете на каждого несовершеннолетнего ребенка.</a:t>
            </a:r>
          </a:p>
          <a:p>
            <a:pPr algn="just"/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Налоговый вычет, предусмотренный настоящим пунктом, предоставляется в отношении одного объекта налогообложения каждого вида (квартира, часть квартиры, комната, жилой дом, часть жилого дома).</a:t>
            </a:r>
          </a:p>
        </p:txBody>
      </p:sp>
    </p:spTree>
    <p:extLst>
      <p:ext uri="{BB962C8B-B14F-4D97-AF65-F5344CB8AC3E}">
        <p14:creationId xmlns:p14="http://schemas.microsoft.com/office/powerpoint/2010/main" val="2636887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0683" y="42658"/>
            <a:ext cx="11911585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	</a:t>
            </a:r>
            <a:r>
              <a:rPr lang="ru-RU" sz="2700" b="1" dirty="0">
                <a:latin typeface="Calibri" panose="020F0502020204030204" pitchFamily="34" charset="0"/>
                <a:cs typeface="Calibri" panose="020F0502020204030204" pitchFamily="34" charset="0"/>
              </a:rPr>
              <a:t>Льготы по налогу на имущество физических лиц </a:t>
            </a:r>
          </a:p>
          <a:p>
            <a:pPr algn="ctr"/>
            <a:r>
              <a:rPr lang="ru-RU" sz="2700" b="1" dirty="0">
                <a:latin typeface="Calibri" panose="020F0502020204030204" pitchFamily="34" charset="0"/>
                <a:cs typeface="Calibri" panose="020F0502020204030204" pitchFamily="34" charset="0"/>
              </a:rPr>
              <a:t>в соответствии со ст. 407 НК РФ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0685" y="996765"/>
            <a:ext cx="11911587" cy="56323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Право на налоговую льготу имеют следующие категории налогоплательщиков:</a:t>
            </a:r>
          </a:p>
          <a:p>
            <a:pPr algn="just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1) Герои Советского Союза и Герои РФ, а также лица, награжденные орденом Славы трех степеней;</a:t>
            </a:r>
          </a:p>
          <a:p>
            <a:pPr algn="just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2) инвалиды I и II групп инвалидности;</a:t>
            </a:r>
          </a:p>
          <a:p>
            <a:pPr algn="just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3) инвалиды с детства, дети-инвалиды;</a:t>
            </a:r>
          </a:p>
          <a:p>
            <a:pPr algn="just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4) участники гражданской войны, ВОВ, а также ветераны боевых действий;</a:t>
            </a:r>
          </a:p>
          <a:p>
            <a:pPr algn="just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5) лица вольнонаемного состава Советской Армии, Военно-Морского Флота, ОВД и государственной безопасности, занимавшие штатные должности в воинских частях, штабах и учреждениях, входивших в состав действующей армии в период ВОВ;</a:t>
            </a:r>
          </a:p>
          <a:p>
            <a:pPr algn="just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6) лица, имеющие право на получение социальной поддержки в соответствии с федеральными законами о социальной защите граждан, подвергшихся воздействию радиации вследствие катастрофы на ЧАЭС, подвергшихся воздействию радиации вследствие аварии на ПО "Маяк" и сбросов радиоактивных отходов в реку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Теча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" и подвергшимся радиационному воздействию на Семипалатинском полигоне;</a:t>
            </a:r>
          </a:p>
          <a:p>
            <a:pPr algn="just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7) военнослужащие, а также граждане, уволенные с военной службы по достижении предельного возраста пребывания на военной службе, состоянию здоровья или в связи с организационно-штатными мероприятиями, имеющие общую продолжительность военной службы 20 лет и более;</a:t>
            </a:r>
          </a:p>
          <a:p>
            <a:pPr algn="just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8) лица, принимавшие непосредственное участие в составе подразделений особого риска в испытаниях ядерного и термоядерного оружия, ликвидации аварий ядерных установок на средствах вооружения и военных объектах;</a:t>
            </a:r>
          </a:p>
        </p:txBody>
      </p:sp>
    </p:spTree>
    <p:extLst>
      <p:ext uri="{BB962C8B-B14F-4D97-AF65-F5344CB8AC3E}">
        <p14:creationId xmlns:p14="http://schemas.microsoft.com/office/powerpoint/2010/main" val="2714932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58" y="124872"/>
            <a:ext cx="117713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dirty="0"/>
              <a:t>	Продолжение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358" y="519124"/>
            <a:ext cx="11771376" cy="62478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9) члены семей военнослужащих, потерявших кормильца, признаваемые таковыми в соответствии с Федеральным законом от 27 мая 1998 года N 76-ФЗ "О статусе военнослужащих";</a:t>
            </a:r>
          </a:p>
          <a:p>
            <a:pPr algn="just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10) пенсионеры, получающие пенсии, назначаемые в порядке, установленном пенсионным законодательством, а также лица, достигшие возраста 60 и 55 лет (соответственно мужчины и женщины), которым в соответствии с законодательством РФ выплачивается ежемесячное пожизненное содержание;</a:t>
            </a:r>
          </a:p>
          <a:p>
            <a:pPr algn="just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11) граждане, уволенные с военной службы или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призывавшиеся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на военные сборы, выполнявшие интернациональный долг в Афганистане и других странах, в которых велись боевые действия;</a:t>
            </a:r>
          </a:p>
          <a:p>
            <a:pPr algn="just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12) 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</a:r>
          </a:p>
          <a:p>
            <a:pPr algn="just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13) родители и супруги военнослужащих и государственных служащих, погибших при исполнении служебных обязанностей;</a:t>
            </a:r>
          </a:p>
          <a:p>
            <a:pPr algn="just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14) физические лица, осуществляющие профессиональную творческую деятельность, - в отношении специально оборудованных помещений, сооружений, используемых ими исключительно в качестве творческих мастерских, ателье, студий, а также жилых домов, квартир, комнат, используемых для организации открытых для посещения негосударственных музеев, галерей, библиотек, - на период такого их использования;</a:t>
            </a:r>
          </a:p>
          <a:p>
            <a:pPr algn="just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15) физические лица - в отношении хозяйственных строений или сооружений, площадь каждого из которых не превышает 50 кв. м. и которые расположены на земельных участках для ведения личного подсобного хозяйства, огородничества, садоводства или индивидуального жилищного строительства.</a:t>
            </a:r>
          </a:p>
        </p:txBody>
      </p:sp>
    </p:spTree>
    <p:extLst>
      <p:ext uri="{BB962C8B-B14F-4D97-AF65-F5344CB8AC3E}">
        <p14:creationId xmlns:p14="http://schemas.microsoft.com/office/powerpoint/2010/main" val="3832509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350194573"/>
              </p:ext>
            </p:extLst>
          </p:nvPr>
        </p:nvGraphicFramePr>
        <p:xfrm>
          <a:off x="304800" y="633984"/>
          <a:ext cx="11631168" cy="5608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85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38377498"/>
              </p:ext>
            </p:extLst>
          </p:nvPr>
        </p:nvGraphicFramePr>
        <p:xfrm>
          <a:off x="304800" y="877824"/>
          <a:ext cx="11631168" cy="5608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2568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66114734"/>
              </p:ext>
            </p:extLst>
          </p:nvPr>
        </p:nvGraphicFramePr>
        <p:xfrm>
          <a:off x="292608" y="1231392"/>
          <a:ext cx="11631168" cy="5108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8368" y="206139"/>
            <a:ext cx="10924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Calibri" panose="020F0502020204030204" pitchFamily="34" charset="0"/>
                <a:cs typeface="Calibri" panose="020F0502020204030204" pitchFamily="34" charset="0"/>
              </a:rPr>
              <a:t>Законодательная база</a:t>
            </a:r>
          </a:p>
        </p:txBody>
      </p:sp>
    </p:spTree>
    <p:extLst>
      <p:ext uri="{BB962C8B-B14F-4D97-AF65-F5344CB8AC3E}">
        <p14:creationId xmlns:p14="http://schemas.microsoft.com/office/powerpoint/2010/main" val="3372806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05186825"/>
              </p:ext>
            </p:extLst>
          </p:nvPr>
        </p:nvGraphicFramePr>
        <p:xfrm>
          <a:off x="304800" y="514142"/>
          <a:ext cx="11631168" cy="5608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9410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94132741"/>
              </p:ext>
            </p:extLst>
          </p:nvPr>
        </p:nvGraphicFramePr>
        <p:xfrm>
          <a:off x="292608" y="1377696"/>
          <a:ext cx="11631168" cy="521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0416" y="138961"/>
            <a:ext cx="116311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rebuchet MS" panose="020B0603020202020204" pitchFamily="34" charset="0"/>
                <a:cs typeface="Calibri" panose="020F0502020204030204" pitchFamily="34" charset="0"/>
              </a:rPr>
              <a:t>Налоговые ставки  по земельному налогу, предложенные проектом решения Думы Пермского муниципального округа</a:t>
            </a:r>
          </a:p>
        </p:txBody>
      </p:sp>
    </p:spTree>
    <p:extLst>
      <p:ext uri="{BB962C8B-B14F-4D97-AF65-F5344CB8AC3E}">
        <p14:creationId xmlns:p14="http://schemas.microsoft.com/office/powerpoint/2010/main" val="462343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5545441"/>
              </p:ext>
            </p:extLst>
          </p:nvPr>
        </p:nvGraphicFramePr>
        <p:xfrm>
          <a:off x="597201" y="2152857"/>
          <a:ext cx="10997598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97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9687">
                <a:tc>
                  <a:txBody>
                    <a:bodyPr/>
                    <a:lstStyle/>
                    <a:p>
                      <a:pPr algn="just"/>
                      <a:r>
                        <a:rPr lang="ru-RU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Освобождаются от налогообложения в </a:t>
                      </a:r>
                      <a:r>
                        <a:rPr lang="ru-RU" sz="3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размере 100 процентов от суммы исчисленного налога </a:t>
                      </a:r>
                      <a:r>
                        <a:rPr lang="ru-RU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за соответствующий налоговый период налогоплательщики, осуществляющие деятельность в границах территорий индустриальных (промышленных) парков, резиденты технопарков в сфере высоких технологий.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0687" y="402336"/>
            <a:ext cx="11814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Налоговые льготы по земельному налогу, предложенные проектом решения Думы Пермского муниципального округа</a:t>
            </a:r>
          </a:p>
        </p:txBody>
      </p:sp>
    </p:spTree>
    <p:extLst>
      <p:ext uri="{BB962C8B-B14F-4D97-AF65-F5344CB8AC3E}">
        <p14:creationId xmlns:p14="http://schemas.microsoft.com/office/powerpoint/2010/main" val="2217592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0687" y="124872"/>
            <a:ext cx="11814047" cy="64633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	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В соответствии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пунктом 5 статьи 391 Налогового кодекса Российской Федерации большинство категорий граждан попадают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под уменьшение налоговой базы на величину кадастровой стоимости 600 квадратных метров площади земельного участка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 находящегося в собственности, постоянном (бессрочном) пользовании или пожизненном наследуемом владении налогоплательщиков, относящихся к одной из следующих категорий:</a:t>
            </a:r>
          </a:p>
          <a:p>
            <a:pPr algn="just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1) Героев Советского Союза, Героев РФ, полных кавалеров ордена Славы;</a:t>
            </a:r>
          </a:p>
          <a:p>
            <a:pPr algn="just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2) инвалидов I и II групп инвалидности;</a:t>
            </a:r>
          </a:p>
          <a:p>
            <a:pPr algn="just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3) инвалидов с детства, детей-инвалидов;</a:t>
            </a:r>
          </a:p>
          <a:p>
            <a:pPr algn="just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4) ветеранов и инвалидов ВОВ, а также ветеранов и инвалидов боевых действий;</a:t>
            </a:r>
          </a:p>
          <a:p>
            <a:pPr algn="just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5) физических лиц, имеющих право на получение социальной поддержки в соответствии с федеральными законами о социальной защите граждан, подвергшихся воздействию радиации вследствие катастрофы на ЧАЭС, подвергшихся воздействию радиации вследствие аварии на ПО "Маяк" и сбросов радиоактивных отходов в реку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Теча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" и подвергшимся радиационному воздействию вследствие ядерных испытаний на Семипалатинском полигоне;</a:t>
            </a:r>
          </a:p>
          <a:p>
            <a:pPr algn="just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6) физических лиц, принимавших в составе подразделений особого риска непосредственное участие в испытаниях ядерного и термоядерного оружия;</a:t>
            </a:r>
          </a:p>
          <a:p>
            <a:pPr algn="just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7) физических лиц, получивших или перенесших лучевую болезнь или ставших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</a:r>
          </a:p>
          <a:p>
            <a:pPr algn="just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8) пенсионеров, получающих пенсии, назначаемые в порядке, установленном пенсионным законодательством, а также лиц, достигших возраста 60 и 55 лет (соответственно мужчины и женщины), которым в соответствии с законодательством Российской Федерации выплачивается ежемесячное пожизненное содержание;</a:t>
            </a:r>
          </a:p>
          <a:p>
            <a:pPr algn="just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9) физических лиц, соответствующих условиям, необходимым для назначения пенсии в соответствии с законодательством Российской Федерации, действовавшим на 31 декабря 2018 года;</a:t>
            </a:r>
          </a:p>
          <a:p>
            <a:pPr algn="just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10) физических лиц, имеющих трех и более несовершеннолетних детей.</a:t>
            </a:r>
          </a:p>
        </p:txBody>
      </p:sp>
    </p:spTree>
    <p:extLst>
      <p:ext uri="{BB962C8B-B14F-4D97-AF65-F5344CB8AC3E}">
        <p14:creationId xmlns:p14="http://schemas.microsoft.com/office/powerpoint/2010/main" val="2272438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0686" y="169483"/>
            <a:ext cx="11814047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	</a:t>
            </a:r>
            <a:r>
              <a:rPr lang="ru-RU" sz="3600" dirty="0"/>
              <a:t>Сроки уплаты земельного налога</a:t>
            </a:r>
          </a:p>
          <a:p>
            <a:endParaRPr lang="ru-RU" dirty="0"/>
          </a:p>
          <a:p>
            <a:pPr algn="just"/>
            <a:r>
              <a:rPr lang="ru-RU" dirty="0"/>
              <a:t>	</a:t>
            </a:r>
            <a:r>
              <a:rPr lang="ru-RU" sz="2400" dirty="0"/>
              <a:t>Н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алогоплательщики-организации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	Налогоплательщики-организации исчисляют суммы авансовых платежей по налогу по истечении первого, второго и третьего кварталов текущего налогового периода как одну четвертую соответствующей налоговой ставки процентной доли кадастровой стоимости земельного участка по состоянию на 1 января года, являющего налоговым периодом.</a:t>
            </a:r>
          </a:p>
          <a:p>
            <a:pPr algn="just"/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	Налогоплательщики-организации уплачивают авансовые платежи по налогу в срок не позднее последнего числа месяца, следующего за истекшим отчетным периодом. </a:t>
            </a:r>
          </a:p>
          <a:p>
            <a:pPr algn="just"/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Налог, подлежащий уплате по истечении налогового периода, уплачивается налогоплательщиками-организациями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не позднее 1 марта года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, следующего за истекшим налоговым периодом.</a:t>
            </a:r>
          </a:p>
          <a:p>
            <a:pPr algn="just"/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	Налогоплательщики – физические лица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уплачивают налог в порядке и сроки, установленные статьей 397 Налогового кодекса Российской Федерации (в срок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не позднее 1 декабря года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, следующего за истекшим налоговым периодом).</a:t>
            </a:r>
          </a:p>
          <a:p>
            <a:pPr algn="just"/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982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433547397"/>
              </p:ext>
            </p:extLst>
          </p:nvPr>
        </p:nvGraphicFramePr>
        <p:xfrm>
          <a:off x="813955" y="624840"/>
          <a:ext cx="10834255" cy="5608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0203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17808</TotalTime>
  <Words>2220</Words>
  <Application>Microsoft Office PowerPoint</Application>
  <PresentationFormat>Широкоэкранный</PresentationFormat>
  <Paragraphs>159</Paragraphs>
  <Slides>15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Georgia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rustam shaekhmurzin</dc:creator>
  <cp:lastModifiedBy>feu16-01</cp:lastModifiedBy>
  <cp:revision>1022</cp:revision>
  <cp:lastPrinted>2022-09-27T04:14:20Z</cp:lastPrinted>
  <dcterms:created xsi:type="dcterms:W3CDTF">2017-05-18T06:16:43Z</dcterms:created>
  <dcterms:modified xsi:type="dcterms:W3CDTF">2022-09-27T08:55:14Z</dcterms:modified>
</cp:coreProperties>
</file>